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Montserrat ExtraLight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601859-338E-43E6-812A-16C05FED9C88}">
  <a:tblStyle styleId="{A4601859-338E-43E6-812A-16C05FED9C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Bold-bold.fntdata"/><Relationship Id="rId41" Type="http://schemas.openxmlformats.org/officeDocument/2006/relationships/font" Target="fonts/MontserratExtra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Extra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Ligh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Extra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cca7176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cca7176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songs into sequential “tokens” similar to a language model - 32 patches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cb1708d6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3cb1708d6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f9262ee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f9262ee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data set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f9262ee2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f9262ee2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genre evenly represented in the data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Heavily over-predicting blues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f9262ee2f_0_26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f9262ee2f_0_26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Idx 15 and idx 28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e71f8da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3e71f8da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e71f8dac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e71f8dac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f9262ee2f_0_2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f9262ee2f_0_2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3e71f8dac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3e71f8dac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know what the top part of the spectrogram corresponds to?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02f9078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3e02f9078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f9262ee2f_0_24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f9262ee2f_0_24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e02f9078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3e02f9078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for further investigation!!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best data representation for this problem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f9262ee2f_0_26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f9262ee2f_0_26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cb1708d6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cb1708d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994  (train_data[1])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e02f9078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e02f9078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Adapted from a vision transformer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diagram of patching?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pp.activeloop.ai/activeloop/gtzan-genre/firstdbf9474d461a19e9333c2fd19b46115348f?vs=eyJsaSI6eyJjIjpbeyJoIjpmYWxzZSwibiI6ImF1ZGlvIiwibyI6MS4wfSx7ImgiOmZhbHNlLCJuIjoiZ2VucmUiLCJvIjowLjY5OTk5OTk4ODA3OTA3MX1dLCJoIjpmYWxzZSwibiI6ImRlZmF1bHQiLCJvIjoxLjB9LCJyaSI6eyJjZiI6Wy0xLjAsMC4wLDAuMF0sImNpIjpbMC4wLC0zLjE0MTU5Mjc0MTAxMjU3MzJdLCJjbSI6MS4wLCJjcCI6WzIuMCwwLjAsLTAuMDE0OTcyNjg2NzY3NTc4MTI1XSwib2kiOjM0NX19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49.png"/><Relationship Id="rId6" Type="http://schemas.openxmlformats.org/officeDocument/2006/relationships/image" Target="../media/image38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burke_obrien@brown.edu" TargetMode="External"/><Relationship Id="rId4" Type="http://schemas.openxmlformats.org/officeDocument/2006/relationships/hyperlink" Target="mailto:julia_lynn@brown.edu" TargetMode="External"/><Relationship Id="rId5" Type="http://schemas.openxmlformats.org/officeDocument/2006/relationships/hyperlink" Target="mailto:michelle_motley@brown.ed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1942050" y="2166825"/>
            <a:ext cx="52599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Employing and Interpreting Transformers </a:t>
            </a:r>
            <a:r>
              <a:rPr lang="en" sz="2900"/>
              <a:t>for Music Genre Classification </a:t>
            </a:r>
            <a:endParaRPr sz="2900"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 Lynn, Michelle Motley, Burke O’Brien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902563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CSCI2470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8570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Patching</a:t>
            </a:r>
            <a:endParaRPr/>
          </a:p>
        </p:txBody>
      </p:sp>
      <p:pic>
        <p:nvPicPr>
          <p:cNvPr id="269" name="Google Shape;269;p45"/>
          <p:cNvPicPr preferRelativeResize="0"/>
          <p:nvPr/>
        </p:nvPicPr>
        <p:blipFill rotWithShape="1">
          <a:blip r:embed="rId3">
            <a:alphaModFix/>
          </a:blip>
          <a:srcRect b="23339" l="12152" r="9649" t="24235"/>
          <a:stretch/>
        </p:blipFill>
        <p:spPr>
          <a:xfrm>
            <a:off x="557100" y="2220400"/>
            <a:ext cx="3951124" cy="265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 rotWithShape="1">
          <a:blip r:embed="rId4">
            <a:alphaModFix/>
          </a:blip>
          <a:srcRect b="10504" l="11747" r="25635" t="11625"/>
          <a:stretch/>
        </p:blipFill>
        <p:spPr>
          <a:xfrm>
            <a:off x="5567800" y="2220400"/>
            <a:ext cx="2837382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5"/>
          <p:cNvPicPr preferRelativeResize="0"/>
          <p:nvPr/>
        </p:nvPicPr>
        <p:blipFill rotWithShape="1">
          <a:blip r:embed="rId5">
            <a:alphaModFix/>
          </a:blip>
          <a:srcRect b="10648" l="12375" r="9936" t="11110"/>
          <a:stretch/>
        </p:blipFill>
        <p:spPr>
          <a:xfrm>
            <a:off x="116650" y="1056075"/>
            <a:ext cx="8910700" cy="9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/>
          <p:nvPr/>
        </p:nvSpPr>
        <p:spPr>
          <a:xfrm>
            <a:off x="4695105" y="3190250"/>
            <a:ext cx="685799" cy="480060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5"/>
          <p:cNvSpPr/>
          <p:nvPr/>
        </p:nvSpPr>
        <p:spPr>
          <a:xfrm>
            <a:off x="116650" y="996075"/>
            <a:ext cx="1672500" cy="1061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760325" y="3184150"/>
            <a:ext cx="5124300" cy="11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Model Interpretations</a:t>
            </a:r>
            <a:endParaRPr/>
          </a:p>
        </p:txBody>
      </p:sp>
      <p:sp>
        <p:nvSpPr>
          <p:cNvPr id="279" name="Google Shape;279;p4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80" name="Google Shape;280;p46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86" name="Google Shape;286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7" name="Google Shape;287;p47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Results</a:t>
            </a:r>
            <a:endParaRPr/>
          </a:p>
        </p:txBody>
      </p:sp>
      <p:sp>
        <p:nvSpPr>
          <p:cNvPr id="288" name="Google Shape;288;p47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289" name="Google Shape;289;p47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Interpretations</a:t>
            </a:r>
            <a:endParaRPr/>
          </a:p>
        </p:txBody>
      </p:sp>
      <p:sp>
        <p:nvSpPr>
          <p:cNvPr id="290" name="Google Shape;290;p47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in the sound clip is the model is “focusing” when making predictions</a:t>
            </a:r>
            <a:endParaRPr/>
          </a:p>
        </p:txBody>
      </p:sp>
      <p:sp>
        <p:nvSpPr>
          <p:cNvPr id="291" name="Google Shape;291;p47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  <p:sp>
        <p:nvSpPr>
          <p:cNvPr id="292" name="Google Shape;292;p47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model accuracy</a:t>
            </a:r>
            <a:endParaRPr/>
          </a:p>
        </p:txBody>
      </p:sp>
      <p:cxnSp>
        <p:nvCxnSpPr>
          <p:cNvPr id="293" name="Google Shape;293;p47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94" name="Google Shape;294;p47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95" name="Google Shape;295;p47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6" name="Google Shape;296;p47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7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47"/>
          <p:cNvGrpSpPr/>
          <p:nvPr/>
        </p:nvGrpSpPr>
        <p:grpSpPr>
          <a:xfrm>
            <a:off x="1870023" y="2010519"/>
            <a:ext cx="423865" cy="423913"/>
            <a:chOff x="5774124" y="4294550"/>
            <a:chExt cx="331611" cy="331674"/>
          </a:xfrm>
        </p:grpSpPr>
        <p:sp>
          <p:nvSpPr>
            <p:cNvPr id="300" name="Google Shape;300;p47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47"/>
          <p:cNvGrpSpPr/>
          <p:nvPr/>
        </p:nvGrpSpPr>
        <p:grpSpPr>
          <a:xfrm>
            <a:off x="4398106" y="1975929"/>
            <a:ext cx="347792" cy="493108"/>
            <a:chOff x="5377363" y="1516169"/>
            <a:chExt cx="257357" cy="356627"/>
          </a:xfrm>
        </p:grpSpPr>
        <p:sp>
          <p:nvSpPr>
            <p:cNvPr id="303" name="Google Shape;303;p47"/>
            <p:cNvSpPr/>
            <p:nvPr/>
          </p:nvSpPr>
          <p:spPr>
            <a:xfrm>
              <a:off x="5377363" y="1516169"/>
              <a:ext cx="257357" cy="356627"/>
            </a:xfrm>
            <a:custGeom>
              <a:rect b="b" l="l" r="r" t="t"/>
              <a:pathLst>
                <a:path extrusionOk="0" h="11205" w="8086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5501681" y="1538925"/>
              <a:ext cx="10248" cy="10248"/>
            </a:xfrm>
            <a:custGeom>
              <a:rect b="b" l="l" r="r" t="t"/>
              <a:pathLst>
                <a:path extrusionOk="0" h="322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5401233" y="1560886"/>
              <a:ext cx="211112" cy="278554"/>
            </a:xfrm>
            <a:custGeom>
              <a:rect b="b" l="l" r="r" t="t"/>
              <a:pathLst>
                <a:path extrusionOk="0" h="8752" w="663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5434207" y="1672664"/>
              <a:ext cx="33387" cy="33387"/>
            </a:xfrm>
            <a:custGeom>
              <a:rect b="b" l="l" r="r" t="t"/>
              <a:pathLst>
                <a:path extrusionOk="0" h="1049" w="1049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5434207" y="172307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5434207" y="1773112"/>
              <a:ext cx="33387" cy="33355"/>
            </a:xfrm>
            <a:custGeom>
              <a:rect b="b" l="l" r="r" t="t"/>
              <a:pathLst>
                <a:path extrusionOk="0" h="1048" w="1049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5478924" y="1672664"/>
              <a:ext cx="60663" cy="10662"/>
            </a:xfrm>
            <a:custGeom>
              <a:rect b="b" l="l" r="r" t="t"/>
              <a:pathLst>
                <a:path extrusionOk="0" h="335" w="1906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5478924" y="1695039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5478924" y="1723079"/>
              <a:ext cx="60663" cy="10248"/>
            </a:xfrm>
            <a:custGeom>
              <a:rect b="b" l="l" r="r" t="t"/>
              <a:pathLst>
                <a:path extrusionOk="0" h="322" w="190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5478924" y="1745422"/>
              <a:ext cx="99716" cy="10280"/>
            </a:xfrm>
            <a:custGeom>
              <a:rect b="b" l="l" r="r" t="t"/>
              <a:pathLst>
                <a:path extrusionOk="0" h="323" w="313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5478924" y="1773112"/>
              <a:ext cx="60663" cy="10630"/>
            </a:xfrm>
            <a:custGeom>
              <a:rect b="b" l="l" r="r" t="t"/>
              <a:pathLst>
                <a:path extrusionOk="0" h="334" w="190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5478924" y="1795455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5478924" y="1588926"/>
              <a:ext cx="99716" cy="10662"/>
            </a:xfrm>
            <a:custGeom>
              <a:rect b="b" l="l" r="r" t="t"/>
              <a:pathLst>
                <a:path extrusionOk="0" h="335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5434207" y="1639341"/>
              <a:ext cx="144783" cy="10248"/>
            </a:xfrm>
            <a:custGeom>
              <a:rect b="b" l="l" r="r" t="t"/>
              <a:pathLst>
                <a:path extrusionOk="0" h="322" w="4549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5479306" y="1611301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5518327" y="1611301"/>
              <a:ext cx="26958" cy="10248"/>
            </a:xfrm>
            <a:custGeom>
              <a:rect b="b" l="l" r="r" t="t"/>
              <a:pathLst>
                <a:path extrusionOk="0" h="322" w="84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5434207" y="1588926"/>
              <a:ext cx="32623" cy="32623"/>
            </a:xfrm>
            <a:custGeom>
              <a:rect b="b" l="l" r="r" t="t"/>
              <a:pathLst>
                <a:path extrusionOk="0" h="1025" w="1025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47"/>
          <p:cNvGrpSpPr/>
          <p:nvPr/>
        </p:nvGrpSpPr>
        <p:grpSpPr>
          <a:xfrm>
            <a:off x="6850102" y="2010525"/>
            <a:ext cx="423866" cy="423916"/>
            <a:chOff x="854261" y="2908813"/>
            <a:chExt cx="377474" cy="335748"/>
          </a:xfrm>
        </p:grpSpPr>
        <p:sp>
          <p:nvSpPr>
            <p:cNvPr id="321" name="Google Shape;321;p47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Results:</a:t>
            </a:r>
            <a:endParaRPr/>
          </a:p>
        </p:txBody>
      </p:sp>
      <p:cxnSp>
        <p:nvCxnSpPr>
          <p:cNvPr id="331" name="Google Shape;331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2" name="Google Shape;332;p48"/>
          <p:cNvSpPr txBox="1"/>
          <p:nvPr>
            <p:ph idx="4294967295" type="body"/>
          </p:nvPr>
        </p:nvSpPr>
        <p:spPr>
          <a:xfrm>
            <a:off x="938500" y="1293225"/>
            <a:ext cx="7212300" cy="3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Test Accuracy: 52.5%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(Compared to 65% on a similar model using CNN)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Evidence of overfitting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450" y="2128475"/>
            <a:ext cx="4572000" cy="2750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Genre Results</a:t>
            </a:r>
            <a:endParaRPr/>
          </a:p>
        </p:txBody>
      </p:sp>
      <p:cxnSp>
        <p:nvCxnSpPr>
          <p:cNvPr id="339" name="Google Shape;339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0" name="Google Shape;340;p49"/>
          <p:cNvSpPr txBox="1"/>
          <p:nvPr/>
        </p:nvSpPr>
        <p:spPr>
          <a:xfrm>
            <a:off x="552800" y="861625"/>
            <a:ext cx="5049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variation in performance across genres: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0 - Pop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1 - Metal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2 - Classical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3 - Rock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4 - Blues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5 - Jazz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6 - Hip Hop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7 - Reggae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8 - Disco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9 - Country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0" l="6104" r="9350" t="0"/>
          <a:stretch/>
        </p:blipFill>
        <p:spPr>
          <a:xfrm>
            <a:off x="5102225" y="1490850"/>
            <a:ext cx="3673749" cy="3258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2" name="Google Shape;342;p49"/>
          <p:cNvGraphicFramePr/>
          <p:nvPr/>
        </p:nvGraphicFramePr>
        <p:xfrm>
          <a:off x="552800" y="362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{A4601859-338E-43E6-812A-16C05FED9C88}</a:tableStyleId>
              </a:tblPr>
              <a:tblGrid>
                <a:gridCol w="2163750"/>
                <a:gridCol w="2221950"/>
              </a:tblGrid>
              <a:tr h="1124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Highest accuracies: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Metal (86%)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Blues (77%)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Classical (75%)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Lowest accuracies: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Jazz (18%)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 (29%)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Hip Hop (35%)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 song vs jazz song </a:t>
            </a:r>
            <a:endParaRPr/>
          </a:p>
        </p:txBody>
      </p:sp>
      <p:cxnSp>
        <p:nvCxnSpPr>
          <p:cNvPr id="348" name="Google Shape;348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 b="9935" l="12419" r="9910" t="10705"/>
          <a:stretch/>
        </p:blipFill>
        <p:spPr>
          <a:xfrm>
            <a:off x="1030850" y="3068150"/>
            <a:ext cx="6834792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0"/>
          <p:cNvPicPr preferRelativeResize="0"/>
          <p:nvPr/>
        </p:nvPicPr>
        <p:blipFill rotWithShape="1">
          <a:blip r:embed="rId4">
            <a:alphaModFix/>
          </a:blip>
          <a:srcRect b="9892" l="12500" r="10045" t="10906"/>
          <a:stretch/>
        </p:blipFill>
        <p:spPr>
          <a:xfrm>
            <a:off x="1048113" y="1165225"/>
            <a:ext cx="6800272" cy="173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ctrTitle"/>
          </p:nvPr>
        </p:nvSpPr>
        <p:spPr>
          <a:xfrm>
            <a:off x="4568900" y="904875"/>
            <a:ext cx="3839100" cy="10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Xplique </a:t>
            </a:r>
            <a:endParaRPr/>
          </a:p>
        </p:txBody>
      </p:sp>
      <p:sp>
        <p:nvSpPr>
          <p:cNvPr id="356" name="Google Shape;356;p51"/>
          <p:cNvSpPr txBox="1"/>
          <p:nvPr>
            <p:ph idx="1" type="subTitle"/>
          </p:nvPr>
        </p:nvSpPr>
        <p:spPr>
          <a:xfrm>
            <a:off x="3470600" y="2370900"/>
            <a:ext cx="56733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Open-source python package developed by Brown’s Thomas Fel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</a:pPr>
            <a:r>
              <a:rPr lang="en" sz="1500">
                <a:solidFill>
                  <a:schemeClr val="accent1"/>
                </a:solidFill>
              </a:rPr>
              <a:t>Thank you to Thomas for introducing this package at DSCoV!</a:t>
            </a:r>
            <a:endParaRPr sz="1500">
              <a:solidFill>
                <a:schemeClr val="accen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Implements many different feature attribution, feature importance, and model concept methods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</a:pPr>
            <a:r>
              <a:rPr lang="en" sz="1500">
                <a:solidFill>
                  <a:schemeClr val="lt2"/>
                </a:solidFill>
              </a:rPr>
              <a:t>Easy to use! Great tutorials!</a:t>
            </a:r>
            <a:endParaRPr sz="1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Xplique Capabilities</a:t>
            </a:r>
            <a:endParaRPr/>
          </a:p>
        </p:txBody>
      </p:sp>
      <p:sp>
        <p:nvSpPr>
          <p:cNvPr id="362" name="Google Shape;362;p52"/>
          <p:cNvSpPr txBox="1"/>
          <p:nvPr/>
        </p:nvSpPr>
        <p:spPr>
          <a:xfrm>
            <a:off x="938500" y="4638675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Source: Xplique Github</a:t>
            </a:r>
            <a:endParaRPr i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50" y="1439875"/>
            <a:ext cx="8205501" cy="226373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Xplique Capabilities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Xplique Capabilities</a:t>
            </a:r>
            <a:endParaRPr/>
          </a:p>
        </p:txBody>
      </p:sp>
      <p:sp>
        <p:nvSpPr>
          <p:cNvPr id="370" name="Google Shape;370;p53"/>
          <p:cNvSpPr txBox="1"/>
          <p:nvPr/>
        </p:nvSpPr>
        <p:spPr>
          <a:xfrm>
            <a:off x="938500" y="4638675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Source: Xplique Github</a:t>
            </a:r>
            <a:endParaRPr i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Xplique Capabilities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00" y="1454350"/>
            <a:ext cx="8383590" cy="22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78" name="Google Shape;378;p54"/>
          <p:cNvSpPr txBox="1"/>
          <p:nvPr>
            <p:ph idx="4294967295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Using Xplique: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9" name="Google Shape;379;p54"/>
          <p:cNvSpPr txBox="1"/>
          <p:nvPr>
            <p:ph idx="4294967295" type="body"/>
          </p:nvPr>
        </p:nvSpPr>
        <p:spPr>
          <a:xfrm>
            <a:off x="938500" y="1050975"/>
            <a:ext cx="72816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We tried a number of different attribution methods on our model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idx="4294967295" type="body"/>
          </p:nvPr>
        </p:nvSpPr>
        <p:spPr>
          <a:xfrm>
            <a:off x="938500" y="1660575"/>
            <a:ext cx="72816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Some were…. not great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25" y="2051525"/>
            <a:ext cx="8188549" cy="8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 txBox="1"/>
          <p:nvPr/>
        </p:nvSpPr>
        <p:spPr>
          <a:xfrm>
            <a:off x="1495600" y="2869550"/>
            <a:ext cx="61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Kernel Shap attribution map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54"/>
          <p:cNvSpPr txBox="1"/>
          <p:nvPr>
            <p:ph idx="4294967295" type="body"/>
          </p:nvPr>
        </p:nvSpPr>
        <p:spPr>
          <a:xfrm>
            <a:off x="1026200" y="3365825"/>
            <a:ext cx="72816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Others were a little more informative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75" y="3880325"/>
            <a:ext cx="8188457" cy="8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4"/>
          <p:cNvSpPr txBox="1"/>
          <p:nvPr/>
        </p:nvSpPr>
        <p:spPr>
          <a:xfrm>
            <a:off x="1571800" y="4698350"/>
            <a:ext cx="61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RISE attribution map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8" name="Google Shape;168;p3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and task-specific preprocessing</a:t>
            </a:r>
            <a:endParaRPr/>
          </a:p>
        </p:txBody>
      </p:sp>
      <p:sp>
        <p:nvSpPr>
          <p:cNvPr id="169" name="Google Shape;169;p37"/>
          <p:cNvSpPr txBox="1"/>
          <p:nvPr>
            <p:ph idx="2" type="title"/>
          </p:nvPr>
        </p:nvSpPr>
        <p:spPr>
          <a:xfrm>
            <a:off x="5783375" y="2718150"/>
            <a:ext cx="2603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+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</a:t>
            </a:r>
            <a:endParaRPr/>
          </a:p>
        </p:txBody>
      </p:sp>
      <p:sp>
        <p:nvSpPr>
          <p:cNvPr id="170" name="Google Shape;170;p3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results and interpret the model architecture</a:t>
            </a:r>
            <a:endParaRPr/>
          </a:p>
        </p:txBody>
      </p:sp>
      <p:sp>
        <p:nvSpPr>
          <p:cNvPr id="171" name="Google Shape;171;p37"/>
          <p:cNvSpPr txBox="1"/>
          <p:nvPr>
            <p:ph idx="4" type="title"/>
          </p:nvPr>
        </p:nvSpPr>
        <p:spPr>
          <a:xfrm>
            <a:off x="1002750" y="2615575"/>
            <a:ext cx="21615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2" name="Google Shape;172;p3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roject background and objectives </a:t>
            </a:r>
            <a:endParaRPr/>
          </a:p>
        </p:txBody>
      </p:sp>
      <p:sp>
        <p:nvSpPr>
          <p:cNvPr id="173" name="Google Shape;173;p3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" name="Google Shape;174;p3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5" name="Google Shape;175;p37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6" name="Google Shape;176;p37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7" name="Google Shape;177;p37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misclassified songs</a:t>
            </a:r>
            <a:endParaRPr/>
          </a:p>
        </p:txBody>
      </p:sp>
      <p:sp>
        <p:nvSpPr>
          <p:cNvPr id="391" name="Google Shape;391;p55"/>
          <p:cNvSpPr txBox="1"/>
          <p:nvPr>
            <p:ph idx="1" type="body"/>
          </p:nvPr>
        </p:nvSpPr>
        <p:spPr>
          <a:xfrm>
            <a:off x="938500" y="13544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30-second clip of “Jeepers, Creepers” by Lester Young- jazz song misclassified as rock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30-second clip of “Midnight Rambler” by The Rolling Stones- rock song misclassified as blues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Let’s listen!</a:t>
            </a:r>
            <a:endParaRPr/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700" y="3443300"/>
            <a:ext cx="6826588" cy="7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700" y="1905575"/>
            <a:ext cx="6826588" cy="7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/>
          <p:nvPr>
            <p:ph type="ctrTitle"/>
          </p:nvPr>
        </p:nvSpPr>
        <p:spPr>
          <a:xfrm>
            <a:off x="4568900" y="1285875"/>
            <a:ext cx="3839100" cy="10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Attention Maps</a:t>
            </a:r>
            <a:r>
              <a:rPr lang="en" sz="5600"/>
              <a:t> </a:t>
            </a:r>
            <a:endParaRPr sz="5600"/>
          </a:p>
        </p:txBody>
      </p:sp>
      <p:sp>
        <p:nvSpPr>
          <p:cNvPr id="399" name="Google Shape;399;p56"/>
          <p:cNvSpPr txBox="1"/>
          <p:nvPr>
            <p:ph idx="1" type="subTitle"/>
          </p:nvPr>
        </p:nvSpPr>
        <p:spPr>
          <a:xfrm>
            <a:off x="3470600" y="1989900"/>
            <a:ext cx="56733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Another way to visualize where in the input data the model is focusing when making predictions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pass a test song through the model, and extract the average attention values for each patch from our three Transformer blocks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We’re hoping that like the Xplique attribution methods, comparisons of attention maps can help us better understand the learned “genre subspace” in audio data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Maps:</a:t>
            </a:r>
            <a:endParaRPr/>
          </a:p>
        </p:txBody>
      </p:sp>
      <p:cxnSp>
        <p:nvCxnSpPr>
          <p:cNvPr id="405" name="Google Shape;405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06" name="Google Shape;406;p57"/>
          <p:cNvSpPr txBox="1"/>
          <p:nvPr/>
        </p:nvSpPr>
        <p:spPr>
          <a:xfrm>
            <a:off x="4315425" y="3513375"/>
            <a:ext cx="3857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block assigns similar values to the same sections of the song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Roughly match the RISE maps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These are more difficult to interpret…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1480904"/>
            <a:ext cx="4163025" cy="64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63" y="2071450"/>
            <a:ext cx="4163050" cy="6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75" y="2674405"/>
            <a:ext cx="4163025" cy="6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7"/>
          <p:cNvSpPr txBox="1"/>
          <p:nvPr/>
        </p:nvSpPr>
        <p:spPr>
          <a:xfrm>
            <a:off x="1303988" y="1080700"/>
            <a:ext cx="17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Jeepers Creepers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525" y="1480900"/>
            <a:ext cx="4162982" cy="6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4476" y="2071460"/>
            <a:ext cx="4163050" cy="6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4488" y="2674398"/>
            <a:ext cx="4163050" cy="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 txBox="1"/>
          <p:nvPr/>
        </p:nvSpPr>
        <p:spPr>
          <a:xfrm>
            <a:off x="5814551" y="1062425"/>
            <a:ext cx="19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Midnight Rambler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420" name="Google Shape;420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21" name="Google Shape;421;p5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422" name="Google Shape;422;p5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Spectrograms with patching</a:t>
            </a:r>
            <a:endParaRPr/>
          </a:p>
        </p:txBody>
      </p:sp>
      <p:sp>
        <p:nvSpPr>
          <p:cNvPr id="423" name="Google Shape;423;p5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424" name="Google Shape;424;p5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Vision Transformer</a:t>
            </a:r>
            <a:endParaRPr/>
          </a:p>
        </p:txBody>
      </p:sp>
      <p:sp>
        <p:nvSpPr>
          <p:cNvPr id="425" name="Google Shape;425;p5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426" name="Google Shape;426;p5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Genre classification</a:t>
            </a:r>
            <a:endParaRPr/>
          </a:p>
        </p:txBody>
      </p:sp>
      <p:sp>
        <p:nvSpPr>
          <p:cNvPr id="427" name="Google Shape;427;p58"/>
          <p:cNvSpPr txBox="1"/>
          <p:nvPr>
            <p:ph idx="7" type="title"/>
          </p:nvPr>
        </p:nvSpPr>
        <p:spPr>
          <a:xfrm>
            <a:off x="3061200" y="3325025"/>
            <a:ext cx="2741700" cy="54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 is much better on certain genres</a:t>
            </a:r>
            <a:endParaRPr sz="1600"/>
          </a:p>
        </p:txBody>
      </p:sp>
      <p:sp>
        <p:nvSpPr>
          <p:cNvPr id="428" name="Google Shape;428;p58"/>
          <p:cNvSpPr txBox="1"/>
          <p:nvPr>
            <p:ph idx="8" type="subTitle"/>
          </p:nvPr>
        </p:nvSpPr>
        <p:spPr>
          <a:xfrm>
            <a:off x="3398550" y="4059623"/>
            <a:ext cx="2067000" cy="77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Performs much better on metal and classical than jazz</a:t>
            </a:r>
            <a:endParaRPr/>
          </a:p>
        </p:txBody>
      </p:sp>
      <p:sp>
        <p:nvSpPr>
          <p:cNvPr id="429" name="Google Shape;429;p58"/>
          <p:cNvSpPr txBox="1"/>
          <p:nvPr>
            <p:ph idx="9" type="title"/>
          </p:nvPr>
        </p:nvSpPr>
        <p:spPr>
          <a:xfrm>
            <a:off x="5619750" y="3325025"/>
            <a:ext cx="3457500" cy="54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Interpretability study sheds light on dataset, model</a:t>
            </a:r>
            <a:endParaRPr sz="1600"/>
          </a:p>
        </p:txBody>
      </p:sp>
      <p:sp>
        <p:nvSpPr>
          <p:cNvPr id="430" name="Google Shape;430;p58"/>
          <p:cNvSpPr txBox="1"/>
          <p:nvPr>
            <p:ph idx="13" type="subTitle"/>
          </p:nvPr>
        </p:nvSpPr>
        <p:spPr>
          <a:xfrm>
            <a:off x="5967000" y="4059625"/>
            <a:ext cx="2763000" cy="64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is focusing on lower frequencies, some genres are more similar than others</a:t>
            </a:r>
            <a:endParaRPr/>
          </a:p>
        </p:txBody>
      </p:sp>
      <p:sp>
        <p:nvSpPr>
          <p:cNvPr id="431" name="Google Shape;431;p58"/>
          <p:cNvSpPr txBox="1"/>
          <p:nvPr>
            <p:ph idx="14" type="title"/>
          </p:nvPr>
        </p:nvSpPr>
        <p:spPr>
          <a:xfrm>
            <a:off x="466725" y="3325025"/>
            <a:ext cx="2600400" cy="548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Model not as good as we were hoping…</a:t>
            </a:r>
            <a:endParaRPr sz="1700"/>
          </a:p>
        </p:txBody>
      </p:sp>
      <p:sp>
        <p:nvSpPr>
          <p:cNvPr id="432" name="Google Shape;432;p58"/>
          <p:cNvSpPr txBox="1"/>
          <p:nvPr>
            <p:ph idx="15" type="subTitle"/>
          </p:nvPr>
        </p:nvSpPr>
        <p:spPr>
          <a:xfrm>
            <a:off x="733425" y="4059622"/>
            <a:ext cx="2067000" cy="842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52.5% accuracy fell short of our goal of 65%</a:t>
            </a:r>
            <a:endParaRPr/>
          </a:p>
        </p:txBody>
      </p:sp>
      <p:cxnSp>
        <p:nvCxnSpPr>
          <p:cNvPr id="433" name="Google Shape;433;p58"/>
          <p:cNvCxnSpPr/>
          <p:nvPr/>
        </p:nvCxnSpPr>
        <p:spPr>
          <a:xfrm>
            <a:off x="1218450" y="3138821"/>
            <a:ext cx="670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39" name="Google Shape;439;p59"/>
          <p:cNvSpPr txBox="1"/>
          <p:nvPr>
            <p:ph idx="1" type="subTitle"/>
          </p:nvPr>
        </p:nvSpPr>
        <p:spPr>
          <a:xfrm>
            <a:off x="924875" y="1742050"/>
            <a:ext cx="33054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burke_obrien@brown.edu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julia_lynn@brown.edu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michelle_motley@brown.edu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59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441" name="Google Shape;441;p59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title"/>
          </p:nvPr>
        </p:nvSpPr>
        <p:spPr>
          <a:xfrm>
            <a:off x="3762675" y="3177750"/>
            <a:ext cx="3306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3" name="Google Shape;183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" name="Google Shape;184;p3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genre classification using Transformers</a:t>
            </a:r>
            <a:endParaRPr/>
          </a:p>
        </p:txBody>
      </p:sp>
      <p:cxnSp>
        <p:nvCxnSpPr>
          <p:cNvPr id="185" name="Google Shape;185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</a:t>
            </a:r>
            <a:endParaRPr/>
          </a:p>
        </p:txBody>
      </p:sp>
      <p:cxnSp>
        <p:nvCxnSpPr>
          <p:cNvPr id="191" name="Google Shape;191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2" name="Google Shape;192;p39"/>
          <p:cNvSpPr txBox="1"/>
          <p:nvPr>
            <p:ph type="title"/>
          </p:nvPr>
        </p:nvSpPr>
        <p:spPr>
          <a:xfrm>
            <a:off x="938525" y="1114425"/>
            <a:ext cx="4892100" cy="355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Problem: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Music Genre Classification is a challenging task for deep learning models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high variability in music</a:t>
            </a:r>
            <a:r>
              <a:rPr lang="en" sz="1400"/>
              <a:t>: tempo, </a:t>
            </a:r>
            <a:r>
              <a:rPr lang="en" sz="1400"/>
              <a:t>rhythm, melody can change within a genre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sz="1400"/>
              <a:t>difficult to learn complex relationships between features and genres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Solution: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Transformers are highly effective in Natural Language Processing (NLP) tasks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sz="1400"/>
              <a:t>m</a:t>
            </a:r>
            <a:r>
              <a:rPr lang="en" sz="1400"/>
              <a:t>usic is sequential 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</a:t>
            </a:r>
            <a:r>
              <a:rPr lang="en" sz="1400"/>
              <a:t>ransformers can handle large amounts of sequential data and capture the long term dependencies of the music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Transformers are also more interpretable than other implementations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</a:t>
            </a:r>
            <a:endParaRPr/>
          </a:p>
        </p:txBody>
      </p:sp>
      <p:sp>
        <p:nvSpPr>
          <p:cNvPr id="198" name="Google Shape;198;p40"/>
          <p:cNvSpPr txBox="1"/>
          <p:nvPr>
            <p:ph idx="1" type="body"/>
          </p:nvPr>
        </p:nvSpPr>
        <p:spPr>
          <a:xfrm>
            <a:off x="938500" y="1050975"/>
            <a:ext cx="49464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uses a stack of Transformer blocks to learn long-term dependencies in our song representation, and then a MLP stack outputs genre probabilities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large component of our project is interpretability- we will analyze how our model makes predictions by mapping the Transformer attention, and by using the “XpLique” package (developed at Brown!)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hope our project will provide greater insight to the challenges and opportunities of music genre classification and shed light upon the </a:t>
            </a:r>
            <a:r>
              <a:rPr lang="en"/>
              <a:t>interpretability</a:t>
            </a:r>
            <a:r>
              <a:rPr lang="en"/>
              <a:t> of deep learning audio models</a:t>
            </a:r>
            <a:endParaRPr/>
          </a:p>
        </p:txBody>
      </p:sp>
      <p:cxnSp>
        <p:nvCxnSpPr>
          <p:cNvPr id="199" name="Google Shape;199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ctrTitle"/>
          </p:nvPr>
        </p:nvSpPr>
        <p:spPr>
          <a:xfrm>
            <a:off x="476725" y="422350"/>
            <a:ext cx="42495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205" name="Google Shape;205;p41"/>
          <p:cNvSpPr txBox="1"/>
          <p:nvPr>
            <p:ph idx="1" type="subTitle"/>
          </p:nvPr>
        </p:nvSpPr>
        <p:spPr>
          <a:xfrm>
            <a:off x="511375" y="1407550"/>
            <a:ext cx="4180200" cy="24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TensorFlow’s GTZAN dataset: consists of 1000, 30-second duration audio files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audio file is labelled with one of ten genres: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blues, classical, country, disco, hip-hop, jazz, metal, pop, reggae and pop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</a:t>
            </a:r>
            <a:r>
              <a:rPr lang="en"/>
              <a:t>ccess the dataset through Deeplake library, which provides functionality for loading, visualizing and listening to audio files</a:t>
            </a:r>
            <a:endParaRPr/>
          </a:p>
        </p:txBody>
      </p:sp>
      <p:cxnSp>
        <p:nvCxnSpPr>
          <p:cNvPr id="206" name="Google Shape;206;p41"/>
          <p:cNvCxnSpPr/>
          <p:nvPr/>
        </p:nvCxnSpPr>
        <p:spPr>
          <a:xfrm>
            <a:off x="1219975" y="1226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350" y="309425"/>
            <a:ext cx="3567827" cy="381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762675" y="3177750"/>
            <a:ext cx="3306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13" name="Google Shape;213;p4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42"/>
          <p:cNvSpPr txBox="1"/>
          <p:nvPr>
            <p:ph idx="1" type="subTitle"/>
          </p:nvPr>
        </p:nvSpPr>
        <p:spPr>
          <a:xfrm>
            <a:off x="3762676" y="3720650"/>
            <a:ext cx="3438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and Task-Specific Data Representation</a:t>
            </a:r>
            <a:endParaRPr/>
          </a:p>
        </p:txBody>
      </p:sp>
      <p:cxnSp>
        <p:nvCxnSpPr>
          <p:cNvPr id="215" name="Google Shape;215;p42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idx="1" type="subTitle"/>
          </p:nvPr>
        </p:nvSpPr>
        <p:spPr>
          <a:xfrm>
            <a:off x="4430425" y="1331450"/>
            <a:ext cx="4485000" cy="27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Data are first reshaped to become two dimensional - </a:t>
            </a:r>
            <a:r>
              <a:rPr lang="en">
                <a:solidFill>
                  <a:schemeClr val="lt1"/>
                </a:solidFill>
              </a:rPr>
              <a:t>amplitude of the audio waveform at a specific point in the song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Librosa package transforms this representation into Mel-frequency </a:t>
            </a:r>
            <a:r>
              <a:rPr lang="en">
                <a:solidFill>
                  <a:schemeClr val="lt1"/>
                </a:solidFill>
              </a:rPr>
              <a:t>spectrograms</a:t>
            </a:r>
            <a:r>
              <a:rPr lang="en">
                <a:solidFill>
                  <a:schemeClr val="lt1"/>
                </a:solidFill>
              </a:rPr>
              <a:t>- standard visual representation of audio data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Spectrograms</a:t>
            </a:r>
            <a:r>
              <a:rPr lang="en">
                <a:solidFill>
                  <a:schemeClr val="lt1"/>
                </a:solidFill>
              </a:rPr>
              <a:t> are pickled for later use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Apply scikit-learn’s train/test split, with 80% of data in the training set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3"/>
          <p:cNvSpPr txBox="1"/>
          <p:nvPr>
            <p:ph type="ctrTitle"/>
          </p:nvPr>
        </p:nvSpPr>
        <p:spPr>
          <a:xfrm>
            <a:off x="777650" y="574150"/>
            <a:ext cx="3136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Preprocessing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22" name="Google Shape;222;p43"/>
          <p:cNvPicPr preferRelativeResize="0"/>
          <p:nvPr/>
        </p:nvPicPr>
        <p:blipFill rotWithShape="1">
          <a:blip r:embed="rId3">
            <a:alphaModFix/>
          </a:blip>
          <a:srcRect b="0" l="0" r="6924" t="0"/>
          <a:stretch/>
        </p:blipFill>
        <p:spPr>
          <a:xfrm>
            <a:off x="503950" y="1331450"/>
            <a:ext cx="3839976" cy="30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647375" y="315025"/>
            <a:ext cx="4408500" cy="4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</a:t>
            </a:r>
            <a:endParaRPr/>
          </a:p>
        </p:txBody>
      </p:sp>
      <p:cxnSp>
        <p:nvCxnSpPr>
          <p:cNvPr id="228" name="Google Shape;228;p44"/>
          <p:cNvCxnSpPr/>
          <p:nvPr/>
        </p:nvCxnSpPr>
        <p:spPr>
          <a:xfrm>
            <a:off x="4572000" y="1539775"/>
            <a:ext cx="0" cy="145500"/>
          </a:xfrm>
          <a:prstGeom prst="straightConnector1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44"/>
          <p:cNvCxnSpPr/>
          <p:nvPr/>
        </p:nvCxnSpPr>
        <p:spPr>
          <a:xfrm>
            <a:off x="4572000" y="2073850"/>
            <a:ext cx="0" cy="145500"/>
          </a:xfrm>
          <a:prstGeom prst="straightConnector1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400" y="955600"/>
            <a:ext cx="5113300" cy="383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44"/>
          <p:cNvCxnSpPr/>
          <p:nvPr/>
        </p:nvCxnSpPr>
        <p:spPr>
          <a:xfrm>
            <a:off x="4186100" y="1724300"/>
            <a:ext cx="0" cy="1602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44"/>
          <p:cNvCxnSpPr/>
          <p:nvPr/>
        </p:nvCxnSpPr>
        <p:spPr>
          <a:xfrm>
            <a:off x="4195525" y="2284125"/>
            <a:ext cx="0" cy="1602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44"/>
          <p:cNvCxnSpPr/>
          <p:nvPr/>
        </p:nvCxnSpPr>
        <p:spPr>
          <a:xfrm rot="10800000">
            <a:off x="5879425" y="4271775"/>
            <a:ext cx="3300" cy="3171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44"/>
          <p:cNvCxnSpPr>
            <a:stCxn id="235" idx="2"/>
          </p:cNvCxnSpPr>
          <p:nvPr/>
        </p:nvCxnSpPr>
        <p:spPr>
          <a:xfrm>
            <a:off x="7509850" y="1210275"/>
            <a:ext cx="9300" cy="4197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44"/>
          <p:cNvCxnSpPr/>
          <p:nvPr/>
        </p:nvCxnSpPr>
        <p:spPr>
          <a:xfrm>
            <a:off x="7557000" y="3552725"/>
            <a:ext cx="0" cy="1320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44"/>
          <p:cNvCxnSpPr/>
          <p:nvPr/>
        </p:nvCxnSpPr>
        <p:spPr>
          <a:xfrm>
            <a:off x="7557000" y="4071425"/>
            <a:ext cx="0" cy="1416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44"/>
          <p:cNvSpPr/>
          <p:nvPr/>
        </p:nvSpPr>
        <p:spPr>
          <a:xfrm>
            <a:off x="7236250" y="1068825"/>
            <a:ext cx="273600" cy="28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4"/>
          <p:cNvSpPr/>
          <p:nvPr/>
        </p:nvSpPr>
        <p:spPr>
          <a:xfrm rot="-5400000">
            <a:off x="5835832" y="1068821"/>
            <a:ext cx="273600" cy="28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44"/>
          <p:cNvCxnSpPr>
            <a:stCxn id="238" idx="2"/>
            <a:endCxn id="235" idx="0"/>
          </p:cNvCxnSpPr>
          <p:nvPr/>
        </p:nvCxnSpPr>
        <p:spPr>
          <a:xfrm flipH="1" rot="10800000">
            <a:off x="5972632" y="1068971"/>
            <a:ext cx="1400400" cy="4500"/>
          </a:xfrm>
          <a:prstGeom prst="straightConnector1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44"/>
          <p:cNvSpPr/>
          <p:nvPr/>
        </p:nvSpPr>
        <p:spPr>
          <a:xfrm rot="10800000">
            <a:off x="4186111" y="4439126"/>
            <a:ext cx="273600" cy="28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4"/>
          <p:cNvSpPr/>
          <p:nvPr/>
        </p:nvSpPr>
        <p:spPr>
          <a:xfrm rot="5400000">
            <a:off x="5601336" y="4439126"/>
            <a:ext cx="273600" cy="28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44"/>
          <p:cNvCxnSpPr>
            <a:stCxn id="240" idx="0"/>
            <a:endCxn id="241" idx="2"/>
          </p:cNvCxnSpPr>
          <p:nvPr/>
        </p:nvCxnSpPr>
        <p:spPr>
          <a:xfrm flipH="1" rot="10800000">
            <a:off x="4322911" y="4717226"/>
            <a:ext cx="1415100" cy="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44"/>
          <p:cNvSpPr txBox="1"/>
          <p:nvPr/>
        </p:nvSpPr>
        <p:spPr>
          <a:xfrm>
            <a:off x="133050" y="4588875"/>
            <a:ext cx="296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Adapted </a:t>
            </a:r>
            <a:r>
              <a:rPr i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Dosovitskiy et al. (2021)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p44"/>
          <p:cNvCxnSpPr/>
          <p:nvPr/>
        </p:nvCxnSpPr>
        <p:spPr>
          <a:xfrm>
            <a:off x="4201000" y="2999275"/>
            <a:ext cx="0" cy="10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44"/>
          <p:cNvCxnSpPr/>
          <p:nvPr/>
        </p:nvCxnSpPr>
        <p:spPr>
          <a:xfrm>
            <a:off x="4201000" y="3498950"/>
            <a:ext cx="0" cy="12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44"/>
          <p:cNvCxnSpPr/>
          <p:nvPr/>
        </p:nvCxnSpPr>
        <p:spPr>
          <a:xfrm>
            <a:off x="4201000" y="3920550"/>
            <a:ext cx="0" cy="12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4"/>
          <p:cNvCxnSpPr/>
          <p:nvPr/>
        </p:nvCxnSpPr>
        <p:spPr>
          <a:xfrm rot="10800000">
            <a:off x="5887375" y="3795725"/>
            <a:ext cx="0" cy="10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4"/>
          <p:cNvCxnSpPr/>
          <p:nvPr/>
        </p:nvCxnSpPr>
        <p:spPr>
          <a:xfrm rot="10800000">
            <a:off x="5879575" y="3257025"/>
            <a:ext cx="0" cy="10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4"/>
          <p:cNvCxnSpPr/>
          <p:nvPr/>
        </p:nvCxnSpPr>
        <p:spPr>
          <a:xfrm flipH="1" rot="10800000">
            <a:off x="5883475" y="2835288"/>
            <a:ext cx="3900" cy="10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44"/>
          <p:cNvSpPr/>
          <p:nvPr/>
        </p:nvSpPr>
        <p:spPr>
          <a:xfrm rot="5400000">
            <a:off x="6261211" y="4121826"/>
            <a:ext cx="273600" cy="28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4"/>
          <p:cNvSpPr/>
          <p:nvPr/>
        </p:nvSpPr>
        <p:spPr>
          <a:xfrm>
            <a:off x="6261210" y="3108480"/>
            <a:ext cx="273600" cy="28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4"/>
          <p:cNvSpPr/>
          <p:nvPr/>
        </p:nvSpPr>
        <p:spPr>
          <a:xfrm>
            <a:off x="6269160" y="1707780"/>
            <a:ext cx="273600" cy="28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4"/>
          <p:cNvSpPr/>
          <p:nvPr/>
        </p:nvSpPr>
        <p:spPr>
          <a:xfrm rot="5400000">
            <a:off x="6261211" y="2620326"/>
            <a:ext cx="273600" cy="282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44"/>
          <p:cNvCxnSpPr>
            <a:stCxn id="251" idx="2"/>
            <a:endCxn id="250" idx="0"/>
          </p:cNvCxnSpPr>
          <p:nvPr/>
        </p:nvCxnSpPr>
        <p:spPr>
          <a:xfrm>
            <a:off x="6534810" y="3249930"/>
            <a:ext cx="4800" cy="101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44"/>
          <p:cNvCxnSpPr>
            <a:stCxn id="250" idx="2"/>
          </p:cNvCxnSpPr>
          <p:nvPr/>
        </p:nvCxnSpPr>
        <p:spPr>
          <a:xfrm rot="10800000">
            <a:off x="5879311" y="4396176"/>
            <a:ext cx="5187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44"/>
          <p:cNvCxnSpPr>
            <a:endCxn id="253" idx="2"/>
          </p:cNvCxnSpPr>
          <p:nvPr/>
        </p:nvCxnSpPr>
        <p:spPr>
          <a:xfrm>
            <a:off x="5887111" y="2897076"/>
            <a:ext cx="510900" cy="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44"/>
          <p:cNvCxnSpPr>
            <a:endCxn id="253" idx="0"/>
          </p:cNvCxnSpPr>
          <p:nvPr/>
        </p:nvCxnSpPr>
        <p:spPr>
          <a:xfrm flipH="1">
            <a:off x="6539461" y="1848876"/>
            <a:ext cx="3300" cy="9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4"/>
          <p:cNvCxnSpPr>
            <a:stCxn id="251" idx="0"/>
          </p:cNvCxnSpPr>
          <p:nvPr/>
        </p:nvCxnSpPr>
        <p:spPr>
          <a:xfrm flipH="1">
            <a:off x="6058710" y="3108480"/>
            <a:ext cx="3393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44"/>
          <p:cNvCxnSpPr>
            <a:stCxn id="252" idx="0"/>
          </p:cNvCxnSpPr>
          <p:nvPr/>
        </p:nvCxnSpPr>
        <p:spPr>
          <a:xfrm rot="10800000">
            <a:off x="6062160" y="1707180"/>
            <a:ext cx="343800" cy="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44"/>
          <p:cNvCxnSpPr/>
          <p:nvPr/>
        </p:nvCxnSpPr>
        <p:spPr>
          <a:xfrm>
            <a:off x="7542250" y="2373750"/>
            <a:ext cx="0" cy="10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44"/>
          <p:cNvCxnSpPr/>
          <p:nvPr/>
        </p:nvCxnSpPr>
        <p:spPr>
          <a:xfrm>
            <a:off x="7557850" y="2873425"/>
            <a:ext cx="0" cy="10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44"/>
          <p:cNvCxnSpPr/>
          <p:nvPr/>
        </p:nvCxnSpPr>
        <p:spPr>
          <a:xfrm rot="10800000">
            <a:off x="5887075" y="2357600"/>
            <a:ext cx="0" cy="9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44"/>
          <p:cNvCxnSpPr/>
          <p:nvPr/>
        </p:nvCxnSpPr>
        <p:spPr>
          <a:xfrm rot="10800000">
            <a:off x="5879575" y="1848875"/>
            <a:ext cx="0" cy="10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